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5143500" cx="9144000"/>
  <p:notesSz cx="6858000" cy="9144000"/>
  <p:embeddedFontLst>
    <p:embeddedFont>
      <p:font typeface="Raleway"/>
      <p:regular r:id="rId39"/>
      <p:bold r:id="rId40"/>
      <p:italic r:id="rId41"/>
      <p:boldItalic r:id="rId42"/>
    </p:embeddedFont>
    <p:embeddedFont>
      <p:font typeface="Lat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bold.fntdata"/><Relationship Id="rId20" Type="http://schemas.openxmlformats.org/officeDocument/2006/relationships/slide" Target="slides/slide16.xml"/><Relationship Id="rId42" Type="http://schemas.openxmlformats.org/officeDocument/2006/relationships/font" Target="fonts/Raleway-boldItalic.fntdata"/><Relationship Id="rId41" Type="http://schemas.openxmlformats.org/officeDocument/2006/relationships/font" Target="fonts/Raleway-italic.fntdata"/><Relationship Id="rId22" Type="http://schemas.openxmlformats.org/officeDocument/2006/relationships/slide" Target="slides/slide18.xml"/><Relationship Id="rId44" Type="http://schemas.openxmlformats.org/officeDocument/2006/relationships/font" Target="fonts/Lato-bold.fntdata"/><Relationship Id="rId21" Type="http://schemas.openxmlformats.org/officeDocument/2006/relationships/slide" Target="slides/slide17.xml"/><Relationship Id="rId43" Type="http://schemas.openxmlformats.org/officeDocument/2006/relationships/font" Target="fonts/Lato-regular.fntdata"/><Relationship Id="rId24" Type="http://schemas.openxmlformats.org/officeDocument/2006/relationships/slide" Target="slides/slide20.xml"/><Relationship Id="rId46" Type="http://schemas.openxmlformats.org/officeDocument/2006/relationships/font" Target="fonts/Lato-boldItalic.fntdata"/><Relationship Id="rId23" Type="http://schemas.openxmlformats.org/officeDocument/2006/relationships/slide" Target="slides/slide19.xml"/><Relationship Id="rId45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Raleway-regular.fntdata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f15d05331d_0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f15d05331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f15d05331d_0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f15d05331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f15d05331d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f15d05331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f15d05331d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f15d05331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f15d05331d_0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f15d05331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15d05331d_0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15d05331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0621b31874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0621b3187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0621b31874_0_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0621b3187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0621b31874_0_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0621b3187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0621b31874_0_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0621b3187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aa6d39ba0_1_19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aaa6d39ba0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0621b31874_0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0621b3187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0621b31874_0_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0621b3187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0771c68f3d_1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0771c68f3d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f23ca0ed65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f23ca0ed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f23ca0ed65_0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f23ca0ed6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621b31874_0_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621b3187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0771c68f3d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0771c68f3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0771c68f3d_0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0771c68f3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0771c68f3d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0771c68f3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f15d05331d_0_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f15d05331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f15d05331d_0_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f15d05331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f15d05331d_0_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f15d05331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f15d05331d_0_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f15d05331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f15d05331d_0_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f15d05331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0621b31874_0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0621b3187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aa6d39ba0_1_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aa6d39ba0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0621b31874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0621b318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0621b31874_0_8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0621b3187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lor background">
  <p:cSld name="BLANK_1">
    <p:bg>
      <p:bgPr>
        <a:solidFill>
          <a:schemeClr val="accen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1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9144000" cy="399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3"/>
          <p:cNvSpPr/>
          <p:nvPr/>
        </p:nvSpPr>
        <p:spPr>
          <a:xfrm>
            <a:off x="3047704" y="3992850"/>
            <a:ext cx="3047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6096271" y="3992850"/>
            <a:ext cx="3047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1" y="3992850"/>
            <a:ext cx="3047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idx="1" type="body"/>
          </p:nvPr>
        </p:nvSpPr>
        <p:spPr>
          <a:xfrm>
            <a:off x="1710425" y="2161800"/>
            <a:ext cx="57237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Char char="▷"/>
              <a:defRPr i="1"/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/>
        </p:txBody>
      </p:sp>
      <p:sp>
        <p:nvSpPr>
          <p:cNvPr id="25" name="Google Shape;25;p4"/>
          <p:cNvSpPr txBox="1"/>
          <p:nvPr/>
        </p:nvSpPr>
        <p:spPr>
          <a:xfrm>
            <a:off x="3593400" y="118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chemeClr val="accent6"/>
                </a:solidFill>
              </a:rPr>
              <a:t>“</a:t>
            </a:r>
            <a:endParaRPr b="1" sz="9600">
              <a:solidFill>
                <a:schemeClr val="accent6"/>
              </a:solidFill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5723283" y="1599675"/>
            <a:ext cx="17103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7434177" y="1599675"/>
            <a:ext cx="17103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1599675"/>
            <a:ext cx="17103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1710425" y="1599675"/>
            <a:ext cx="17103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" name="Google Shape;34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" type="body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6" name="Google Shape;46;p6"/>
          <p:cNvSpPr txBox="1"/>
          <p:nvPr>
            <p:ph idx="2" type="body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7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7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" type="body"/>
          </p:nvPr>
        </p:nvSpPr>
        <p:spPr>
          <a:xfrm>
            <a:off x="893700" y="1200150"/>
            <a:ext cx="2371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5" name="Google Shape;55;p7"/>
          <p:cNvSpPr txBox="1"/>
          <p:nvPr>
            <p:ph idx="2" type="body"/>
          </p:nvPr>
        </p:nvSpPr>
        <p:spPr>
          <a:xfrm>
            <a:off x="3386404" y="1200150"/>
            <a:ext cx="2371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6" name="Google Shape;56;p7"/>
          <p:cNvSpPr txBox="1"/>
          <p:nvPr>
            <p:ph idx="3" type="body"/>
          </p:nvPr>
        </p:nvSpPr>
        <p:spPr>
          <a:xfrm>
            <a:off x="5879107" y="1200150"/>
            <a:ext cx="2371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7" name="Google Shape;57;p7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8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9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9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9"/>
          <p:cNvSpPr txBox="1"/>
          <p:nvPr>
            <p:ph idx="1" type="body"/>
          </p:nvPr>
        </p:nvSpPr>
        <p:spPr>
          <a:xfrm>
            <a:off x="893700" y="4649963"/>
            <a:ext cx="6462600" cy="35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71" name="Google Shape;71;p9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0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0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.jpg"/><Relationship Id="rId5" Type="http://schemas.openxmlformats.org/officeDocument/2006/relationships/image" Target="../media/image25.png"/><Relationship Id="rId6" Type="http://schemas.openxmlformats.org/officeDocument/2006/relationships/image" Target="../media/image1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Spiers Magic Wand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8273" y="2349975"/>
            <a:ext cx="3341000" cy="257592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 Pi</a:t>
            </a:r>
            <a:endParaRPr/>
          </a:p>
        </p:txBody>
      </p:sp>
      <p:sp>
        <p:nvSpPr>
          <p:cNvPr id="195" name="Google Shape;195;p21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"/>
              <a:t>Has all mentioned interfaces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▷"/>
            </a:pPr>
            <a:r>
              <a:rPr lang="en"/>
              <a:t>Easily programmable in many languages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▷"/>
            </a:pPr>
            <a:r>
              <a:rPr lang="en"/>
              <a:t>Not readily available for purchasing</a:t>
            </a:r>
            <a:endParaRPr/>
          </a:p>
        </p:txBody>
      </p:sp>
      <p:sp>
        <p:nvSpPr>
          <p:cNvPr id="196" name="Google Shape;196;p21"/>
          <p:cNvSpPr txBox="1"/>
          <p:nvPr>
            <p:ph idx="12" type="sldNum"/>
          </p:nvPr>
        </p:nvSpPr>
        <p:spPr>
          <a:xfrm>
            <a:off x="8307775" y="4696925"/>
            <a:ext cx="7215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 -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21"/>
          <p:cNvSpPr txBox="1"/>
          <p:nvPr/>
        </p:nvSpPr>
        <p:spPr>
          <a:xfrm>
            <a:off x="7356300" y="4649075"/>
            <a:ext cx="12957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</a:t>
            </a:r>
            <a:endParaRPr/>
          </a:p>
        </p:txBody>
      </p:sp>
      <p:sp>
        <p:nvSpPr>
          <p:cNvPr id="203" name="Google Shape;203;p22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"/>
              <a:t>Has all of the mentioned interfaces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▷"/>
            </a:pPr>
            <a:r>
              <a:rPr lang="en"/>
              <a:t>C++ programmable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▷"/>
            </a:pPr>
            <a:r>
              <a:rPr lang="en"/>
              <a:t>Lots of library support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▷"/>
            </a:pPr>
            <a:r>
              <a:rPr lang="en"/>
              <a:t>Easily available to purchase</a:t>
            </a:r>
            <a:endParaRPr/>
          </a:p>
        </p:txBody>
      </p:sp>
      <p:sp>
        <p:nvSpPr>
          <p:cNvPr id="204" name="Google Shape;204;p22"/>
          <p:cNvSpPr txBox="1"/>
          <p:nvPr>
            <p:ph idx="12" type="sldNum"/>
          </p:nvPr>
        </p:nvSpPr>
        <p:spPr>
          <a:xfrm>
            <a:off x="8315825" y="4696925"/>
            <a:ext cx="7134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 -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22"/>
          <p:cNvSpPr txBox="1"/>
          <p:nvPr/>
        </p:nvSpPr>
        <p:spPr>
          <a:xfrm>
            <a:off x="7356300" y="4649075"/>
            <a:ext cx="12957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6" name="Google Shape;2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2725" y="2317750"/>
            <a:ext cx="3378752" cy="233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2"/>
                </a:solidFill>
              </a:rPr>
              <a:t>3.</a:t>
            </a:r>
            <a:endParaRPr sz="72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Indicators</a:t>
            </a:r>
            <a:endParaRPr/>
          </a:p>
        </p:txBody>
      </p:sp>
      <p:sp>
        <p:nvSpPr>
          <p:cNvPr id="212" name="Google Shape;212;p23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 -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218" name="Google Shape;218;p24"/>
          <p:cNvSpPr txBox="1"/>
          <p:nvPr>
            <p:ph idx="1" type="body"/>
          </p:nvPr>
        </p:nvSpPr>
        <p:spPr>
          <a:xfrm>
            <a:off x="893700" y="1373600"/>
            <a:ext cx="52917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"/>
              <a:t>Notify the user that an action was: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Successful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Failed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Waiting</a:t>
            </a:r>
            <a:endParaRPr/>
          </a:p>
        </p:txBody>
      </p:sp>
      <p:sp>
        <p:nvSpPr>
          <p:cNvPr id="219" name="Google Shape;219;p24"/>
          <p:cNvSpPr txBox="1"/>
          <p:nvPr>
            <p:ph idx="12" type="sldNum"/>
          </p:nvPr>
        </p:nvSpPr>
        <p:spPr>
          <a:xfrm>
            <a:off x="8283625" y="4696925"/>
            <a:ext cx="7458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 -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" name="Google Shape;220;p24"/>
          <p:cNvSpPr txBox="1"/>
          <p:nvPr/>
        </p:nvSpPr>
        <p:spPr>
          <a:xfrm>
            <a:off x="7356300" y="4649075"/>
            <a:ext cx="12957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1" name="Google Shape;2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100" y="2444500"/>
            <a:ext cx="2932723" cy="183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</a:t>
            </a:r>
            <a:endParaRPr/>
          </a:p>
        </p:txBody>
      </p:sp>
      <p:sp>
        <p:nvSpPr>
          <p:cNvPr id="227" name="Google Shape;227;p25"/>
          <p:cNvSpPr txBox="1"/>
          <p:nvPr>
            <p:ph idx="1" type="body"/>
          </p:nvPr>
        </p:nvSpPr>
        <p:spPr>
          <a:xfrm>
            <a:off x="893700" y="1373600"/>
            <a:ext cx="48312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"/>
              <a:t>Could use speaker for sound indication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▷"/>
            </a:pPr>
            <a:r>
              <a:rPr lang="en"/>
              <a:t>Could also be used for flashy sound effects</a:t>
            </a:r>
            <a:endParaRPr/>
          </a:p>
        </p:txBody>
      </p:sp>
      <p:sp>
        <p:nvSpPr>
          <p:cNvPr id="228" name="Google Shape;228;p25"/>
          <p:cNvSpPr txBox="1"/>
          <p:nvPr>
            <p:ph idx="12" type="sldNum"/>
          </p:nvPr>
        </p:nvSpPr>
        <p:spPr>
          <a:xfrm>
            <a:off x="8203125" y="4696925"/>
            <a:ext cx="8262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 -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9" name="Google Shape;229;p25"/>
          <p:cNvSpPr txBox="1"/>
          <p:nvPr/>
        </p:nvSpPr>
        <p:spPr>
          <a:xfrm>
            <a:off x="7356300" y="4649075"/>
            <a:ext cx="12957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0" name="Google Shape;2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8550" y="1619238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LEDs</a:t>
            </a:r>
            <a:endParaRPr/>
          </a:p>
        </p:txBody>
      </p:sp>
      <p:sp>
        <p:nvSpPr>
          <p:cNvPr id="236" name="Google Shape;236;p26"/>
          <p:cNvSpPr txBox="1"/>
          <p:nvPr>
            <p:ph idx="1" type="body"/>
          </p:nvPr>
        </p:nvSpPr>
        <p:spPr>
          <a:xfrm>
            <a:off x="893700" y="1373600"/>
            <a:ext cx="49077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"/>
              <a:t>Could use one multi-colored led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▷"/>
            </a:pPr>
            <a:r>
              <a:rPr lang="en"/>
              <a:t>Could use multiple leds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▷"/>
            </a:pPr>
            <a:r>
              <a:rPr lang="en"/>
              <a:t>Flashy/decorative lights</a:t>
            </a:r>
            <a:endParaRPr/>
          </a:p>
        </p:txBody>
      </p:sp>
      <p:sp>
        <p:nvSpPr>
          <p:cNvPr id="237" name="Google Shape;237;p26"/>
          <p:cNvSpPr txBox="1"/>
          <p:nvPr>
            <p:ph idx="12" type="sldNum"/>
          </p:nvPr>
        </p:nvSpPr>
        <p:spPr>
          <a:xfrm>
            <a:off x="8283625" y="4696925"/>
            <a:ext cx="7458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 -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" name="Google Shape;238;p26"/>
          <p:cNvSpPr txBox="1"/>
          <p:nvPr/>
        </p:nvSpPr>
        <p:spPr>
          <a:xfrm>
            <a:off x="7356300" y="4649075"/>
            <a:ext cx="12957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9" name="Google Shape;2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1475" y="1559138"/>
            <a:ext cx="3037800" cy="202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2"/>
                </a:solidFill>
              </a:rPr>
              <a:t>4</a:t>
            </a:r>
            <a:r>
              <a:rPr lang="en" sz="7200">
                <a:solidFill>
                  <a:schemeClr val="accent2"/>
                </a:solidFill>
              </a:rPr>
              <a:t>.</a:t>
            </a:r>
            <a:endParaRPr sz="72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Source</a:t>
            </a:r>
            <a:endParaRPr/>
          </a:p>
        </p:txBody>
      </p:sp>
      <p:sp>
        <p:nvSpPr>
          <p:cNvPr id="245" name="Google Shape;245;p27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251" name="Google Shape;251;p28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"/>
              <a:t>Portable power source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▷"/>
            </a:pPr>
            <a:r>
              <a:rPr lang="en"/>
              <a:t>Not cumbersome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▷"/>
            </a:pPr>
            <a:r>
              <a:rPr lang="en"/>
              <a:t>Easily replaceable or rechargeable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▷"/>
            </a:pPr>
            <a:r>
              <a:rPr lang="en"/>
              <a:t>Safe to handle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▷"/>
            </a:pPr>
            <a:r>
              <a:rPr lang="en"/>
              <a:t>5 Volts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▷"/>
            </a:pPr>
            <a:r>
              <a:rPr lang="en"/>
              <a:t>Able to handle </a:t>
            </a:r>
            <a:r>
              <a:rPr lang="en"/>
              <a:t>significant</a:t>
            </a:r>
            <a:r>
              <a:rPr lang="en"/>
              <a:t> current draw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8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" name="Google Shape;253;p28"/>
          <p:cNvSpPr txBox="1"/>
          <p:nvPr/>
        </p:nvSpPr>
        <p:spPr>
          <a:xfrm>
            <a:off x="7356300" y="4649075"/>
            <a:ext cx="12957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Darrell Smith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"/>
          <p:cNvSpPr txBox="1"/>
          <p:nvPr>
            <p:ph type="title"/>
          </p:nvPr>
        </p:nvSpPr>
        <p:spPr>
          <a:xfrm>
            <a:off x="893700" y="434588"/>
            <a:ext cx="7628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Replaceable</a:t>
            </a:r>
            <a:r>
              <a:rPr lang="en"/>
              <a:t> Battery Pack</a:t>
            </a:r>
            <a:endParaRPr/>
          </a:p>
        </p:txBody>
      </p:sp>
      <p:sp>
        <p:nvSpPr>
          <p:cNvPr id="259" name="Google Shape;259;p29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0" name="Google Shape;260;p29"/>
          <p:cNvSpPr txBox="1"/>
          <p:nvPr/>
        </p:nvSpPr>
        <p:spPr>
          <a:xfrm>
            <a:off x="7356300" y="4649075"/>
            <a:ext cx="12957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Darrell Smith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1" name="Google Shape;2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3513" y="1444411"/>
            <a:ext cx="2918482" cy="32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350" y="1444388"/>
            <a:ext cx="3466626" cy="3546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/>
          <p:nvPr>
            <p:ph type="title"/>
          </p:nvPr>
        </p:nvSpPr>
        <p:spPr>
          <a:xfrm>
            <a:off x="893700" y="434588"/>
            <a:ext cx="7628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Replaceable Battery Pack</a:t>
            </a:r>
            <a:endParaRPr/>
          </a:p>
        </p:txBody>
      </p:sp>
      <p:sp>
        <p:nvSpPr>
          <p:cNvPr id="268" name="Google Shape;268;p30"/>
          <p:cNvSpPr txBox="1"/>
          <p:nvPr/>
        </p:nvSpPr>
        <p:spPr>
          <a:xfrm>
            <a:off x="893700" y="1523401"/>
            <a:ext cx="3576300" cy="23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Pros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Lato"/>
              <a:buChar char="▷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Portable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Lato"/>
              <a:buChar char="▷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Batteries are easily replaceable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Lato"/>
              <a:buChar char="▷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Easy to install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Lato"/>
              <a:buChar char="▷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Some are codable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30"/>
          <p:cNvSpPr txBox="1"/>
          <p:nvPr/>
        </p:nvSpPr>
        <p:spPr>
          <a:xfrm>
            <a:off x="4954050" y="1523401"/>
            <a:ext cx="3732600" cy="23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Cons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Lato"/>
              <a:buChar char="▷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Possible safety issue due to opening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Lato"/>
              <a:buChar char="▷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Continued cost of battery replacement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Lato"/>
              <a:buChar char="▷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Possibly unreliable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30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1" name="Google Shape;271;p30"/>
          <p:cNvSpPr txBox="1"/>
          <p:nvPr/>
        </p:nvSpPr>
        <p:spPr>
          <a:xfrm>
            <a:off x="7356300" y="4649075"/>
            <a:ext cx="12957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Darrell Smith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 Team</a:t>
            </a:r>
            <a:endParaRPr/>
          </a:p>
        </p:txBody>
      </p:sp>
      <p:sp>
        <p:nvSpPr>
          <p:cNvPr id="94" name="Google Shape;94;p13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3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Matthew Fossett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Project Manager</a:t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" name="Google Shape;96;p13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Darrell Smith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Hardware Developer</a:t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Kevin “Cale”  Coor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Hardware Developer</a:t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Logan Sinclair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Software Developer</a:t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9" name="Google Shape;99;p13"/>
          <p:cNvPicPr preferRelativeResize="0"/>
          <p:nvPr/>
        </p:nvPicPr>
        <p:blipFill rotWithShape="1">
          <a:blip r:embed="rId3">
            <a:alphaModFix/>
          </a:blip>
          <a:srcRect b="57450" l="31878" r="29878" t="11117"/>
          <a:stretch/>
        </p:blipFill>
        <p:spPr>
          <a:xfrm>
            <a:off x="2630097" y="1516976"/>
            <a:ext cx="1699150" cy="18620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0" name="Google Shape;100;p13"/>
          <p:cNvPicPr preferRelativeResize="0"/>
          <p:nvPr/>
        </p:nvPicPr>
        <p:blipFill rotWithShape="1">
          <a:blip r:embed="rId4">
            <a:alphaModFix/>
          </a:blip>
          <a:srcRect b="19649" l="0" r="0" t="6977"/>
          <a:stretch/>
        </p:blipFill>
        <p:spPr>
          <a:xfrm>
            <a:off x="6673075" y="1516976"/>
            <a:ext cx="1742024" cy="186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0325" y="1516975"/>
            <a:ext cx="1585949" cy="186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0150" y="1516975"/>
            <a:ext cx="1742025" cy="18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"/>
          <p:cNvSpPr txBox="1"/>
          <p:nvPr>
            <p:ph type="title"/>
          </p:nvPr>
        </p:nvSpPr>
        <p:spPr>
          <a:xfrm>
            <a:off x="893700" y="434588"/>
            <a:ext cx="7628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Rechargeable</a:t>
            </a:r>
            <a:r>
              <a:rPr lang="en"/>
              <a:t> Battery Pack</a:t>
            </a:r>
            <a:endParaRPr/>
          </a:p>
        </p:txBody>
      </p:sp>
      <p:sp>
        <p:nvSpPr>
          <p:cNvPr id="277" name="Google Shape;277;p31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p31"/>
          <p:cNvSpPr txBox="1"/>
          <p:nvPr/>
        </p:nvSpPr>
        <p:spPr>
          <a:xfrm>
            <a:off x="7356300" y="4649075"/>
            <a:ext cx="12957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Darrell Smith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9" name="Google Shape;2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125" y="1453997"/>
            <a:ext cx="4792631" cy="319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"/>
          <p:cNvSpPr txBox="1"/>
          <p:nvPr>
            <p:ph type="title"/>
          </p:nvPr>
        </p:nvSpPr>
        <p:spPr>
          <a:xfrm>
            <a:off x="893700" y="434588"/>
            <a:ext cx="7628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Rechargeable Battery Pack</a:t>
            </a:r>
            <a:endParaRPr/>
          </a:p>
        </p:txBody>
      </p:sp>
      <p:sp>
        <p:nvSpPr>
          <p:cNvPr id="285" name="Google Shape;285;p32"/>
          <p:cNvSpPr txBox="1"/>
          <p:nvPr/>
        </p:nvSpPr>
        <p:spPr>
          <a:xfrm>
            <a:off x="893700" y="1523401"/>
            <a:ext cx="3576300" cy="23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Pros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Lato"/>
              <a:buChar char="▷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Portable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Lato"/>
              <a:buChar char="▷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 continued cost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Lato"/>
              <a:buChar char="▷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More reliable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Lato"/>
              <a:buChar char="▷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Certain models can be coded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Google Shape;286;p32"/>
          <p:cNvSpPr txBox="1"/>
          <p:nvPr/>
        </p:nvSpPr>
        <p:spPr>
          <a:xfrm>
            <a:off x="4954050" y="1523401"/>
            <a:ext cx="3732600" cy="23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Cons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Lato"/>
              <a:buChar char="▷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Must be charged regularly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Lato"/>
              <a:buChar char="▷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More expensive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Lato"/>
              <a:buChar char="▷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Harder to replace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Lato"/>
              <a:buChar char="▷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Possible quality issues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" name="Google Shape;287;p32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8" name="Google Shape;288;p32"/>
          <p:cNvSpPr txBox="1"/>
          <p:nvPr/>
        </p:nvSpPr>
        <p:spPr>
          <a:xfrm>
            <a:off x="7356300" y="4649075"/>
            <a:ext cx="12957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Darrell Smith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3"/>
          <p:cNvSpPr txBox="1"/>
          <p:nvPr>
            <p:ph type="title"/>
          </p:nvPr>
        </p:nvSpPr>
        <p:spPr>
          <a:xfrm>
            <a:off x="893700" y="434588"/>
            <a:ext cx="7628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 Pi Current Consumption</a:t>
            </a:r>
            <a:endParaRPr/>
          </a:p>
        </p:txBody>
      </p:sp>
      <p:sp>
        <p:nvSpPr>
          <p:cNvPr id="294" name="Google Shape;294;p33"/>
          <p:cNvSpPr txBox="1"/>
          <p:nvPr/>
        </p:nvSpPr>
        <p:spPr>
          <a:xfrm>
            <a:off x="4954050" y="1523401"/>
            <a:ext cx="3732600" cy="23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5" name="Google Shape;295;p33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" name="Google Shape;296;p33"/>
          <p:cNvSpPr txBox="1"/>
          <p:nvPr/>
        </p:nvSpPr>
        <p:spPr>
          <a:xfrm>
            <a:off x="7356300" y="4649075"/>
            <a:ext cx="12957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Darrell Smith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7" name="Google Shape;2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118" y="1329471"/>
            <a:ext cx="7341259" cy="335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"/>
          <p:cNvSpPr txBox="1"/>
          <p:nvPr>
            <p:ph type="title"/>
          </p:nvPr>
        </p:nvSpPr>
        <p:spPr>
          <a:xfrm>
            <a:off x="893700" y="434588"/>
            <a:ext cx="7628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Promising Candidate</a:t>
            </a:r>
            <a:endParaRPr/>
          </a:p>
        </p:txBody>
      </p:sp>
      <p:sp>
        <p:nvSpPr>
          <p:cNvPr id="303" name="Google Shape;303;p34"/>
          <p:cNvSpPr txBox="1"/>
          <p:nvPr/>
        </p:nvSpPr>
        <p:spPr>
          <a:xfrm>
            <a:off x="893700" y="1523401"/>
            <a:ext cx="3576300" cy="23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GeeekPi Power Supply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Lato"/>
              <a:buChar char="▷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$38 - $43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Lato"/>
              <a:buChar char="▷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Requires 18650 Batteries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Lato"/>
              <a:buChar char="▷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Easily mountable and </a:t>
            </a: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compatible</a:t>
            </a: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to most Raspberry Pi models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Lato"/>
              <a:buChar char="▷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May require its own cooling unit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Lato"/>
              <a:buChar char="▷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Codeable restart feature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34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34"/>
          <p:cNvSpPr txBox="1"/>
          <p:nvPr/>
        </p:nvSpPr>
        <p:spPr>
          <a:xfrm>
            <a:off x="7356300" y="4649075"/>
            <a:ext cx="12957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Darrell Smith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6" name="Google Shape;3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9705" y="434600"/>
            <a:ext cx="4079570" cy="434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5"/>
          <p:cNvSpPr txBox="1"/>
          <p:nvPr>
            <p:ph type="title"/>
          </p:nvPr>
        </p:nvSpPr>
        <p:spPr>
          <a:xfrm>
            <a:off x="893700" y="434588"/>
            <a:ext cx="7628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Promising Candidate</a:t>
            </a:r>
            <a:endParaRPr/>
          </a:p>
        </p:txBody>
      </p:sp>
      <p:sp>
        <p:nvSpPr>
          <p:cNvPr id="312" name="Google Shape;312;p35"/>
          <p:cNvSpPr txBox="1"/>
          <p:nvPr/>
        </p:nvSpPr>
        <p:spPr>
          <a:xfrm>
            <a:off x="893700" y="1523401"/>
            <a:ext cx="3576300" cy="23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VGE Battery Pack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Lato"/>
              <a:buChar char="▷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$25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Lato"/>
              <a:buChar char="▷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Requires USB-C cord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Lato"/>
              <a:buChar char="▷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Easily mountable and compatible to most Raspberry Pi models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Char char="▷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4+ hour battery life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3" name="Google Shape;313;p35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4" name="Google Shape;314;p35"/>
          <p:cNvSpPr txBox="1"/>
          <p:nvPr/>
        </p:nvSpPr>
        <p:spPr>
          <a:xfrm>
            <a:off x="7356300" y="4649075"/>
            <a:ext cx="12957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Darrell Smith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5" name="Google Shape;31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0075" y="1444388"/>
            <a:ext cx="4369200" cy="29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2"/>
                </a:solidFill>
              </a:rPr>
              <a:t>5</a:t>
            </a:r>
            <a:r>
              <a:rPr lang="en" sz="7200">
                <a:solidFill>
                  <a:schemeClr val="accent2"/>
                </a:solidFill>
              </a:rPr>
              <a:t>.</a:t>
            </a:r>
            <a:endParaRPr sz="72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Scanner Module</a:t>
            </a:r>
            <a:endParaRPr/>
          </a:p>
        </p:txBody>
      </p:sp>
      <p:sp>
        <p:nvSpPr>
          <p:cNvPr id="321" name="Google Shape;321;p36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KC-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7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327" name="Google Shape;327;p37"/>
          <p:cNvSpPr txBox="1"/>
          <p:nvPr>
            <p:ph idx="12" type="sldNum"/>
          </p:nvPr>
        </p:nvSpPr>
        <p:spPr>
          <a:xfrm>
            <a:off x="8214250" y="4696925"/>
            <a:ext cx="8151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KC-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8" name="Google Shape;328;p37"/>
          <p:cNvSpPr txBox="1"/>
          <p:nvPr/>
        </p:nvSpPr>
        <p:spPr>
          <a:xfrm>
            <a:off x="1052825" y="1215800"/>
            <a:ext cx="4924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➢"/>
            </a:pP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Capture and digitize reflected light from battery barcode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9" name="Google Shape;329;p37"/>
          <p:cNvSpPr txBox="1"/>
          <p:nvPr/>
        </p:nvSpPr>
        <p:spPr>
          <a:xfrm>
            <a:off x="1052825" y="2161225"/>
            <a:ext cx="450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➢"/>
            </a:pP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Camera and a light source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p37"/>
          <p:cNvSpPr txBox="1"/>
          <p:nvPr/>
        </p:nvSpPr>
        <p:spPr>
          <a:xfrm>
            <a:off x="1052825" y="2889725"/>
            <a:ext cx="450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➢"/>
            </a:pP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LED’s attached for indicators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1" name="Google Shape;33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9175" y="929525"/>
            <a:ext cx="3284449" cy="3284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7"/>
          <p:cNvSpPr txBox="1"/>
          <p:nvPr/>
        </p:nvSpPr>
        <p:spPr>
          <a:xfrm>
            <a:off x="1052825" y="3528775"/>
            <a:ext cx="341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➢"/>
            </a:pP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</a:t>
            </a: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sable with I2C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Barcode</a:t>
            </a:r>
            <a:endParaRPr/>
          </a:p>
        </p:txBody>
      </p:sp>
      <p:sp>
        <p:nvSpPr>
          <p:cNvPr id="338" name="Google Shape;338;p38"/>
          <p:cNvSpPr txBox="1"/>
          <p:nvPr>
            <p:ph idx="1" type="body"/>
          </p:nvPr>
        </p:nvSpPr>
        <p:spPr>
          <a:xfrm>
            <a:off x="893700" y="1351675"/>
            <a:ext cx="43047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Exclusively</a:t>
            </a:r>
            <a:r>
              <a:rPr lang="en"/>
              <a:t> battery barcode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Indicators to confirm/deny barcode scan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Working barcode to translate data</a:t>
            </a:r>
            <a:endParaRPr/>
          </a:p>
        </p:txBody>
      </p:sp>
      <p:sp>
        <p:nvSpPr>
          <p:cNvPr id="339" name="Google Shape;339;p38"/>
          <p:cNvSpPr txBox="1"/>
          <p:nvPr>
            <p:ph idx="12" type="sldNum"/>
          </p:nvPr>
        </p:nvSpPr>
        <p:spPr>
          <a:xfrm>
            <a:off x="8323925" y="4696925"/>
            <a:ext cx="7053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KC-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0" name="Google Shape;34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8400" y="1666863"/>
            <a:ext cx="3619500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9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</a:t>
            </a:r>
            <a:endParaRPr/>
          </a:p>
        </p:txBody>
      </p:sp>
      <p:sp>
        <p:nvSpPr>
          <p:cNvPr id="346" name="Google Shape;346;p39"/>
          <p:cNvSpPr txBox="1"/>
          <p:nvPr>
            <p:ph idx="1" type="body"/>
          </p:nvPr>
        </p:nvSpPr>
        <p:spPr>
          <a:xfrm>
            <a:off x="893700" y="1373600"/>
            <a:ext cx="40917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Needs to be coded to only respond to those barcodes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Must have accompanying light source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Must be triggerable by microprocessor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Durable</a:t>
            </a:r>
            <a:endParaRPr/>
          </a:p>
        </p:txBody>
      </p:sp>
      <p:sp>
        <p:nvSpPr>
          <p:cNvPr id="347" name="Google Shape;347;p39"/>
          <p:cNvSpPr txBox="1"/>
          <p:nvPr>
            <p:ph idx="12" type="sldNum"/>
          </p:nvPr>
        </p:nvSpPr>
        <p:spPr>
          <a:xfrm>
            <a:off x="8181350" y="4696925"/>
            <a:ext cx="8478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KC-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8" name="Google Shape;34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9723" y="892901"/>
            <a:ext cx="3552277" cy="35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2"/>
                </a:solidFill>
              </a:rPr>
              <a:t>6</a:t>
            </a:r>
            <a:r>
              <a:rPr lang="en" sz="7200">
                <a:solidFill>
                  <a:schemeClr val="accent2"/>
                </a:solidFill>
              </a:rPr>
              <a:t>.</a:t>
            </a:r>
            <a:endParaRPr sz="72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Flashy</a:t>
            </a:r>
            <a:r>
              <a:rPr lang="en"/>
              <a:t> Decor!</a:t>
            </a:r>
            <a:endParaRPr/>
          </a:p>
        </p:txBody>
      </p:sp>
      <p:sp>
        <p:nvSpPr>
          <p:cNvPr id="354" name="Google Shape;354;p40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KC-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2"/>
                </a:solidFill>
              </a:rPr>
              <a:t>1.</a:t>
            </a:r>
            <a:endParaRPr sz="72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108" name="Google Shape;108;p14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MF-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1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360" name="Google Shape;360;p41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"/>
              <a:t>“Look powerful, awesome, and hilarious.”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Project Prompt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Applied only when project is fully functionable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Still able to function when applied 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Employers find it easy to use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1"/>
          <p:cNvSpPr txBox="1"/>
          <p:nvPr>
            <p:ph idx="12" type="sldNum"/>
          </p:nvPr>
        </p:nvSpPr>
        <p:spPr>
          <a:xfrm>
            <a:off x="8269075" y="4696925"/>
            <a:ext cx="7602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KC-29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2"/>
          <p:cNvSpPr txBox="1"/>
          <p:nvPr>
            <p:ph type="title"/>
          </p:nvPr>
        </p:nvSpPr>
        <p:spPr>
          <a:xfrm>
            <a:off x="893700" y="434588"/>
            <a:ext cx="7628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Magical Scanning Wand</a:t>
            </a:r>
            <a:endParaRPr/>
          </a:p>
        </p:txBody>
      </p:sp>
      <p:sp>
        <p:nvSpPr>
          <p:cNvPr id="367" name="Google Shape;367;p42"/>
          <p:cNvSpPr txBox="1"/>
          <p:nvPr>
            <p:ph idx="12" type="sldNum"/>
          </p:nvPr>
        </p:nvSpPr>
        <p:spPr>
          <a:xfrm>
            <a:off x="8269075" y="4696925"/>
            <a:ext cx="7602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KC-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8" name="Google Shape;368;p42"/>
          <p:cNvSpPr txBox="1"/>
          <p:nvPr>
            <p:ph idx="1" type="body"/>
          </p:nvPr>
        </p:nvSpPr>
        <p:spPr>
          <a:xfrm>
            <a:off x="893700" y="1291999"/>
            <a:ext cx="6462600" cy="31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▷"/>
            </a:pPr>
            <a:r>
              <a:rPr lang="en"/>
              <a:t>Lights running the </a:t>
            </a:r>
            <a:r>
              <a:rPr lang="en"/>
              <a:t>length</a:t>
            </a:r>
            <a:r>
              <a:rPr lang="en"/>
              <a:t> of the scanner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▷"/>
            </a:pPr>
            <a:r>
              <a:rPr lang="en"/>
              <a:t>“Wooshing” sound effects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▷"/>
            </a:pPr>
            <a:r>
              <a:rPr lang="en"/>
              <a:t>Possible flick to scan</a:t>
            </a:r>
            <a:endParaRPr/>
          </a:p>
        </p:txBody>
      </p:sp>
      <p:pic>
        <p:nvPicPr>
          <p:cNvPr id="369" name="Google Shape;36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1169919">
            <a:off x="1716532" y="2471314"/>
            <a:ext cx="6792176" cy="99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870684">
            <a:off x="2254699" y="2125422"/>
            <a:ext cx="6156826" cy="22968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3"/>
          <p:cNvSpPr txBox="1"/>
          <p:nvPr>
            <p:ph type="title"/>
          </p:nvPr>
        </p:nvSpPr>
        <p:spPr>
          <a:xfrm>
            <a:off x="893700" y="434588"/>
            <a:ext cx="7628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Magical Scanning Wand(Staff)</a:t>
            </a:r>
            <a:endParaRPr/>
          </a:p>
        </p:txBody>
      </p:sp>
      <p:sp>
        <p:nvSpPr>
          <p:cNvPr id="376" name="Google Shape;376;p43"/>
          <p:cNvSpPr txBox="1"/>
          <p:nvPr>
            <p:ph idx="12" type="sldNum"/>
          </p:nvPr>
        </p:nvSpPr>
        <p:spPr>
          <a:xfrm>
            <a:off x="8181350" y="4696925"/>
            <a:ext cx="8478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KC-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7" name="Google Shape;377;p43"/>
          <p:cNvSpPr txBox="1"/>
          <p:nvPr>
            <p:ph idx="1" type="body"/>
          </p:nvPr>
        </p:nvSpPr>
        <p:spPr>
          <a:xfrm>
            <a:off x="893700" y="1291999"/>
            <a:ext cx="6462600" cy="31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▷"/>
            </a:pPr>
            <a:r>
              <a:rPr lang="en"/>
              <a:t>Scanner fits into staff stick when wanted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▷"/>
            </a:pPr>
            <a:r>
              <a:rPr lang="en"/>
              <a:t>“Wooshing” sound effects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▷"/>
            </a:pPr>
            <a:r>
              <a:rPr lang="en"/>
              <a:t>Lights in end of staff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▷"/>
            </a:pPr>
            <a:r>
              <a:rPr lang="en"/>
              <a:t>Button on lower staff for ease of use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4"/>
          <p:cNvSpPr txBox="1"/>
          <p:nvPr>
            <p:ph type="title"/>
          </p:nvPr>
        </p:nvSpPr>
        <p:spPr>
          <a:xfrm>
            <a:off x="893700" y="434588"/>
            <a:ext cx="7628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Helmet Scanner</a:t>
            </a:r>
            <a:endParaRPr/>
          </a:p>
        </p:txBody>
      </p:sp>
      <p:sp>
        <p:nvSpPr>
          <p:cNvPr id="383" name="Google Shape;383;p44"/>
          <p:cNvSpPr txBox="1"/>
          <p:nvPr>
            <p:ph idx="12" type="sldNum"/>
          </p:nvPr>
        </p:nvSpPr>
        <p:spPr>
          <a:xfrm>
            <a:off x="8247150" y="4696925"/>
            <a:ext cx="7821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KC-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4" name="Google Shape;384;p44"/>
          <p:cNvSpPr txBox="1"/>
          <p:nvPr>
            <p:ph idx="1" type="body"/>
          </p:nvPr>
        </p:nvSpPr>
        <p:spPr>
          <a:xfrm>
            <a:off x="893700" y="1292000"/>
            <a:ext cx="5699700" cy="31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▷"/>
            </a:pPr>
            <a:r>
              <a:rPr lang="en"/>
              <a:t>Hands-Free: Scanner doesn’t have to be held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▷"/>
            </a:pPr>
            <a:r>
              <a:rPr lang="en"/>
              <a:t>Protects worker while using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▷"/>
            </a:pPr>
            <a:r>
              <a:rPr lang="en"/>
              <a:t>Optionally could have worker bang head on QR codes/barcodes (Not responsible for injuries)</a:t>
            </a:r>
            <a:endParaRPr/>
          </a:p>
        </p:txBody>
      </p:sp>
      <p:pic>
        <p:nvPicPr>
          <p:cNvPr id="385" name="Google Shape;38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4100" y="1883063"/>
            <a:ext cx="2554750" cy="255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5"/>
          <p:cNvSpPr txBox="1"/>
          <p:nvPr>
            <p:ph idx="4294967295" type="ctrTitle"/>
          </p:nvPr>
        </p:nvSpPr>
        <p:spPr>
          <a:xfrm>
            <a:off x="916025" y="726094"/>
            <a:ext cx="5561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Thanks!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391" name="Google Shape;391;p45"/>
          <p:cNvSpPr txBox="1"/>
          <p:nvPr>
            <p:ph idx="4294967295" type="subTitle"/>
          </p:nvPr>
        </p:nvSpPr>
        <p:spPr>
          <a:xfrm>
            <a:off x="916025" y="1754213"/>
            <a:ext cx="5561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</a:rPr>
              <a:t>Any questions?</a:t>
            </a:r>
            <a:endParaRPr b="1" sz="4800">
              <a:solidFill>
                <a:schemeClr val="lt1"/>
              </a:solidFill>
            </a:endParaRPr>
          </a:p>
        </p:txBody>
      </p:sp>
      <p:sp>
        <p:nvSpPr>
          <p:cNvPr id="392" name="Google Shape;392;p45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/>
          <p:nvPr>
            <p:ph type="title"/>
          </p:nvPr>
        </p:nvSpPr>
        <p:spPr>
          <a:xfrm>
            <a:off x="893700" y="434588"/>
            <a:ext cx="7628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S.W.A.B.S* Overview</a:t>
            </a:r>
            <a:endParaRPr/>
          </a:p>
        </p:txBody>
      </p:sp>
      <p:sp>
        <p:nvSpPr>
          <p:cNvPr id="114" name="Google Shape;114;p15"/>
          <p:cNvSpPr txBox="1"/>
          <p:nvPr/>
        </p:nvSpPr>
        <p:spPr>
          <a:xfrm>
            <a:off x="893700" y="1523400"/>
            <a:ext cx="7792800" cy="26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➢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system will scan a barcode in a given step of the battery recycling process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➢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system will call ALFRED with the barcode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“item operation” will also be included with the barcode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➢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ALFRED successfully receives and logs the data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User is given feedback based upon success/failure to access ALFRED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➢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system will have a fun design (examples at the end)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184050" y="4375300"/>
            <a:ext cx="36981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****Spiers Wireless Auto-Barcode Scanner (S.W.A.B.S)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15"/>
          <p:cNvSpPr txBox="1"/>
          <p:nvPr>
            <p:ph idx="12" type="sldNum"/>
          </p:nvPr>
        </p:nvSpPr>
        <p:spPr>
          <a:xfrm>
            <a:off x="8359400" y="4666000"/>
            <a:ext cx="669900" cy="2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MF-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5"/>
          <p:cNvSpPr txBox="1"/>
          <p:nvPr/>
        </p:nvSpPr>
        <p:spPr>
          <a:xfrm>
            <a:off x="8447300" y="4260475"/>
            <a:ext cx="49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/>
          <p:nvPr>
            <p:ph type="title"/>
          </p:nvPr>
        </p:nvSpPr>
        <p:spPr>
          <a:xfrm>
            <a:off x="893700" y="434588"/>
            <a:ext cx="7628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Diagram</a:t>
            </a:r>
            <a:endParaRPr/>
          </a:p>
        </p:txBody>
      </p:sp>
      <p:sp>
        <p:nvSpPr>
          <p:cNvPr id="123" name="Google Shape;123;p16"/>
          <p:cNvSpPr txBox="1"/>
          <p:nvPr/>
        </p:nvSpPr>
        <p:spPr>
          <a:xfrm>
            <a:off x="893700" y="1523401"/>
            <a:ext cx="3576300" cy="23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5564725" y="1523400"/>
            <a:ext cx="3121800" cy="23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➢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Necessary parts for the design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➢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Parts listed are theoretical, subject to change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➢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More features may be added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" name="Google Shape;125;p16"/>
          <p:cNvSpPr txBox="1"/>
          <p:nvPr>
            <p:ph idx="12" type="sldNum"/>
          </p:nvPr>
        </p:nvSpPr>
        <p:spPr>
          <a:xfrm>
            <a:off x="8310975" y="4696925"/>
            <a:ext cx="7182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MF-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6" name="Google Shape;12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525" y="1214850"/>
            <a:ext cx="5156200" cy="379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132" name="Google Shape;132;p17"/>
          <p:cNvSpPr txBox="1"/>
          <p:nvPr>
            <p:ph idx="12" type="sldNum"/>
          </p:nvPr>
        </p:nvSpPr>
        <p:spPr>
          <a:xfrm>
            <a:off x="8392075" y="4696925"/>
            <a:ext cx="6372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MF-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" name="Google Shape;133;p17"/>
          <p:cNvSpPr/>
          <p:nvPr/>
        </p:nvSpPr>
        <p:spPr>
          <a:xfrm>
            <a:off x="6624043" y="2757575"/>
            <a:ext cx="15687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MAY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" name="Google Shape;134;p17"/>
          <p:cNvSpPr/>
          <p:nvPr/>
        </p:nvSpPr>
        <p:spPr>
          <a:xfrm>
            <a:off x="4953625" y="2757575"/>
            <a:ext cx="17976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APR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17"/>
          <p:cNvSpPr/>
          <p:nvPr/>
        </p:nvSpPr>
        <p:spPr>
          <a:xfrm>
            <a:off x="3109387" y="2757575"/>
            <a:ext cx="19743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MAR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1262700" y="2757575"/>
            <a:ext cx="19743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FEB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17"/>
          <p:cNvSpPr/>
          <p:nvPr/>
        </p:nvSpPr>
        <p:spPr>
          <a:xfrm>
            <a:off x="474275" y="2755950"/>
            <a:ext cx="9159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JAN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" name="Google Shape;138;p17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fmla="val 32030" name="adj"/>
            </a:avLst>
          </a:prstGeom>
          <a:solidFill>
            <a:schemeClr val="l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139" name="Google Shape;139;p17"/>
          <p:cNvCxnSpPr/>
          <p:nvPr/>
        </p:nvCxnSpPr>
        <p:spPr>
          <a:xfrm rot="10800000">
            <a:off x="1017093" y="2140631"/>
            <a:ext cx="2700" cy="639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40" name="Google Shape;140;p17"/>
          <p:cNvSpPr txBox="1"/>
          <p:nvPr/>
        </p:nvSpPr>
        <p:spPr>
          <a:xfrm>
            <a:off x="853625" y="1555338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Group is created and brainstorming begins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1" name="Google Shape;141;p17"/>
          <p:cNvCxnSpPr/>
          <p:nvPr/>
        </p:nvCxnSpPr>
        <p:spPr>
          <a:xfrm rot="10800000">
            <a:off x="1971803" y="2253406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42" name="Google Shape;142;p17"/>
          <p:cNvSpPr txBox="1"/>
          <p:nvPr/>
        </p:nvSpPr>
        <p:spPr>
          <a:xfrm>
            <a:off x="1999730" y="1727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Preliminary Design Review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3" name="Google Shape;143;p17"/>
          <p:cNvCxnSpPr/>
          <p:nvPr/>
        </p:nvCxnSpPr>
        <p:spPr>
          <a:xfrm rot="10800000">
            <a:off x="3361988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44" name="Google Shape;144;p17"/>
          <p:cNvSpPr txBox="1"/>
          <p:nvPr/>
        </p:nvSpPr>
        <p:spPr>
          <a:xfrm>
            <a:off x="3320960" y="1727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Power System works and is capable of running the entire system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5" name="Google Shape;145;p17"/>
          <p:cNvCxnSpPr/>
          <p:nvPr/>
        </p:nvCxnSpPr>
        <p:spPr>
          <a:xfrm rot="10800000">
            <a:off x="4683223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46" name="Google Shape;146;p17"/>
          <p:cNvSpPr txBox="1"/>
          <p:nvPr/>
        </p:nvSpPr>
        <p:spPr>
          <a:xfrm>
            <a:off x="4642191" y="1727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Critical Design Review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7" name="Google Shape;147;p17"/>
          <p:cNvCxnSpPr/>
          <p:nvPr/>
        </p:nvCxnSpPr>
        <p:spPr>
          <a:xfrm rot="10800000">
            <a:off x="6004458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48" name="Google Shape;148;p17"/>
          <p:cNvSpPr txBox="1"/>
          <p:nvPr/>
        </p:nvSpPr>
        <p:spPr>
          <a:xfrm>
            <a:off x="5963421" y="1727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Barcodes are able to be scanned and sent to ALFRED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9" name="Google Shape;149;p17"/>
          <p:cNvCxnSpPr/>
          <p:nvPr/>
        </p:nvCxnSpPr>
        <p:spPr>
          <a:xfrm rot="10800000">
            <a:off x="7325693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50" name="Google Shape;150;p17"/>
          <p:cNvSpPr txBox="1"/>
          <p:nvPr/>
        </p:nvSpPr>
        <p:spPr>
          <a:xfrm>
            <a:off x="7284651" y="1727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Begin building fun housings for the system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1" name="Google Shape;151;p17"/>
          <p:cNvCxnSpPr/>
          <p:nvPr/>
        </p:nvCxnSpPr>
        <p:spPr>
          <a:xfrm rot="10800000">
            <a:off x="1390282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52" name="Google Shape;152;p17"/>
          <p:cNvSpPr txBox="1"/>
          <p:nvPr/>
        </p:nvSpPr>
        <p:spPr>
          <a:xfrm>
            <a:off x="1339125" y="364815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Parts are chosen and preliminary </a:t>
            </a: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design</a:t>
            </a: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begins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3" name="Google Shape;153;p17"/>
          <p:cNvCxnSpPr/>
          <p:nvPr/>
        </p:nvCxnSpPr>
        <p:spPr>
          <a:xfrm rot="10800000">
            <a:off x="2711517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54" name="Google Shape;154;p17"/>
          <p:cNvSpPr txBox="1"/>
          <p:nvPr/>
        </p:nvSpPr>
        <p:spPr>
          <a:xfrm>
            <a:off x="2660355" y="364815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Software and Hardware begin initial builds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5" name="Google Shape;155;p17"/>
          <p:cNvCxnSpPr/>
          <p:nvPr/>
        </p:nvCxnSpPr>
        <p:spPr>
          <a:xfrm rot="10800000">
            <a:off x="4271627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56" name="Google Shape;156;p17"/>
          <p:cNvSpPr txBox="1"/>
          <p:nvPr/>
        </p:nvSpPr>
        <p:spPr>
          <a:xfrm>
            <a:off x="3981585" y="364815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Camera is able to interface with Raspberry Pi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7" name="Google Shape;157;p17"/>
          <p:cNvCxnSpPr/>
          <p:nvPr/>
        </p:nvCxnSpPr>
        <p:spPr>
          <a:xfrm rot="10800000">
            <a:off x="5353987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58" name="Google Shape;158;p17"/>
          <p:cNvSpPr txBox="1"/>
          <p:nvPr/>
        </p:nvSpPr>
        <p:spPr>
          <a:xfrm>
            <a:off x="5302816" y="364815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suitable housing for the system is designed and produced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17"/>
          <p:cNvCxnSpPr/>
          <p:nvPr/>
        </p:nvCxnSpPr>
        <p:spPr>
          <a:xfrm rot="10800000">
            <a:off x="6675222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60" name="Google Shape;160;p17"/>
          <p:cNvSpPr txBox="1"/>
          <p:nvPr/>
        </p:nvSpPr>
        <p:spPr>
          <a:xfrm>
            <a:off x="6624046" y="364815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System </a:t>
            </a: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receives</a:t>
            </a: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signal from ALFRED if operation is accepted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1" name="Google Shape;161;p17"/>
          <p:cNvCxnSpPr/>
          <p:nvPr/>
        </p:nvCxnSpPr>
        <p:spPr>
          <a:xfrm rot="10800000">
            <a:off x="7996457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62" name="Google Shape;162;p17"/>
          <p:cNvSpPr txBox="1"/>
          <p:nvPr/>
        </p:nvSpPr>
        <p:spPr>
          <a:xfrm>
            <a:off x="7945275" y="3648150"/>
            <a:ext cx="1205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Final Demonstration and Presentation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Analysis</a:t>
            </a:r>
            <a:endParaRPr/>
          </a:p>
        </p:txBody>
      </p:sp>
      <p:sp>
        <p:nvSpPr>
          <p:cNvPr id="168" name="Google Shape;168;p18"/>
          <p:cNvSpPr txBox="1"/>
          <p:nvPr>
            <p:ph idx="1" type="body"/>
          </p:nvPr>
        </p:nvSpPr>
        <p:spPr>
          <a:xfrm>
            <a:off x="606050" y="126633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"/>
              <a:t>Many parts were able to be scavenged from the lab room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▷"/>
            </a:pPr>
            <a:r>
              <a:rPr lang="en"/>
              <a:t>The housing(s) for the scanner will be printed using OU’s 3D printers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8"/>
          <p:cNvSpPr txBox="1"/>
          <p:nvPr>
            <p:ph idx="12" type="sldNum"/>
          </p:nvPr>
        </p:nvSpPr>
        <p:spPr>
          <a:xfrm>
            <a:off x="8439250" y="4696925"/>
            <a:ext cx="5901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MF-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Google Shape;170;p18"/>
          <p:cNvSpPr txBox="1"/>
          <p:nvPr/>
        </p:nvSpPr>
        <p:spPr>
          <a:xfrm>
            <a:off x="7356300" y="4649075"/>
            <a:ext cx="12957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1" name="Google Shape;17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7118875" y="425037"/>
            <a:ext cx="1770551" cy="181941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8"/>
          <p:cNvSpPr txBox="1"/>
          <p:nvPr/>
        </p:nvSpPr>
        <p:spPr>
          <a:xfrm>
            <a:off x="7044100" y="2142725"/>
            <a:ext cx="1796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Raspberry PI 4 Model B 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Found in the lab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3" name="Google Shape;17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125" y="2923088"/>
            <a:ext cx="4495800" cy="20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2"/>
                </a:solidFill>
              </a:rPr>
              <a:t>2</a:t>
            </a:r>
            <a:r>
              <a:rPr lang="en" sz="7200">
                <a:solidFill>
                  <a:schemeClr val="accent2"/>
                </a:solidFill>
              </a:rPr>
              <a:t>.</a:t>
            </a:r>
            <a:endParaRPr sz="72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Microprocessor</a:t>
            </a:r>
            <a:endParaRPr/>
          </a:p>
        </p:txBody>
      </p:sp>
      <p:sp>
        <p:nvSpPr>
          <p:cNvPr id="179" name="Google Shape;179;p19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 -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185" name="Google Shape;185;p20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"/>
              <a:t>I2C/SPI/UART/USB Interface for chosen scanner module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▷"/>
            </a:pPr>
            <a:r>
              <a:rPr lang="en"/>
              <a:t>General IO pins for LEDs</a:t>
            </a:r>
            <a:endParaRPr/>
          </a:p>
        </p:txBody>
      </p:sp>
      <p:sp>
        <p:nvSpPr>
          <p:cNvPr id="186" name="Google Shape;186;p20"/>
          <p:cNvSpPr txBox="1"/>
          <p:nvPr>
            <p:ph idx="12" type="sldNum"/>
          </p:nvPr>
        </p:nvSpPr>
        <p:spPr>
          <a:xfrm>
            <a:off x="8138725" y="4696925"/>
            <a:ext cx="890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 -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20"/>
          <p:cNvSpPr txBox="1"/>
          <p:nvPr/>
        </p:nvSpPr>
        <p:spPr>
          <a:xfrm>
            <a:off x="7356300" y="4649075"/>
            <a:ext cx="12957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8" name="Google Shape;18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850" y="2713250"/>
            <a:ext cx="5644924" cy="209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